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A6C828"/>
    <a:srgbClr val="DE1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860" autoAdjust="0"/>
  </p:normalViewPr>
  <p:slideViewPr>
    <p:cSldViewPr snapToGrid="0">
      <p:cViewPr varScale="1">
        <p:scale>
          <a:sx n="62" d="100"/>
          <a:sy n="62" d="100"/>
        </p:scale>
        <p:origin x="48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3114F-A37C-49A6-B379-FB242F3EC38C}" type="datetimeFigureOut">
              <a:rPr lang="hr-HR" smtClean="0"/>
              <a:t>8.8.2016.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566BA-EE11-47E2-8E84-0989E25D2A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851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podataka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strukturirana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skupina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podataka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pohranjena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računalnom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sustavu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Postoji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vrsta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modela baza podataka, a to su: plošni, hijerarhijski, mrežni,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relacijski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objektni, objektno relacijski. U nastavku će se govoriti o najzastupljenijem od njih, a to je relacijski model.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Dizajn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podataka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proces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osmišljavanja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izrade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detaljnog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baze podataka. Ovo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važan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korak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jer dobar dizajn baze podataka daje aplikaciji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visoku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učinkovitost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smanjuje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ponavljanje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odnosno redundanciju podataka te osigurava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brzo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lako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izvršavanje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upita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874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Normalne forme:</a:t>
            </a:r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1NF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kada u tablici ne postoje dva ista atributa i ne postoje dva istovrsna podatka u jednom polju jednog zapisa.</a:t>
            </a:r>
          </a:p>
          <a:p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2NF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kada ne postoji atribut koji opisuje neki drugi entitet.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3NF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kada se svi atributi koji ne ovise neposredno o primarnom ključu moraju izbaciti te ne postoje atributi koji nisu neophodni u smislu da podatak već postoji u nekom drugom atributu.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4NF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5NF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… rijetko se koriste jer se smatra da je 3NF zadovoljavajuća.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454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Relacijska baza podataka organizira podatke u tablice, tzv. relacije, koje se sastoje od stupaca i redova. Tablica je zapravo entitet, to jest bilo što o čemu želimo prikupljati i pohranjivati podatke. Atributi su stupci u tablici i oni opisuju entitet. Dok se u redove tablice upisuju podaci.</a:t>
            </a: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početak trebamo znati svrhu baze i zašto ju izrađujemo, a potom definirati entitete i njihove atribute. Kao primjer uzet ćemo bazu škola u kojoj želimo pohraniti podatke o učiteljima, učenicima i razredima, koji su nam ujedno i entiteti odnosno tablice u bazi. </a:t>
            </a: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 učitelja atributi će nam biti šifra, ime, prezime, predmet koji predaje i da li je razrednik nekom razredu ili nije. Šifra je jedinstveni broj koji će biti dodijeljen svakom učitelju kako bismo ih mogli razlikovati u slučaju da npr. postoje dva učitelja s istim imenom i prezimenom te predaju isti predmet. Zatim učenici također imaju šifru, ime, prezime, datum rođenja te razred koji pohađaju. Dok će razredi imat atribute šifra, naziv razreda i razrednika.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157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Baze podataka sadrže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one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ali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moraju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biti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povezane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Postoje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vrste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veza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to su: veza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jedan naprama jedan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(1:1), veza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jedan naprama više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(1:N) i veza vi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še naprama više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(M:N).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Važno je naglasiti da ukoliko imamo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vezu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naprama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(M:N) tada se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kreira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tako 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dvije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veze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jedan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naprama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(1:N) kao što se može vidjeti na Slici 2. Način na koji se čita veza 1:1 sa primjera glasi: „jedna škola ima jednog ravnatelja“, a veza 1:N glasi: „jedan razred ima više učenika“.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659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dijagrama (Entity Relationship Attribute Diagram)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shematski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podataka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Entiteti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 prikazani kao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pravokutnici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kojima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ispisani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nazivi njihovih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atributa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Entitete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povezuju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ravne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linije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odnosno veze, koje na krajevima imaju oznake po čemu znamo o kakvoj se vrsti veze radi.</a:t>
            </a:r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smtClean="0"/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što se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odrede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entiteti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njihovi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atributi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potrebno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odrediti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vanjske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ključeve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tipove podataka te obavezna i neobavezna polja o čemu će se govoriti u nastavku.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8956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Primarni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jedan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stupaca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jedinstveno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određuju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svaki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Dakle, primarni ključ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uglavnom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broj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jedinstven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svaki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tablici,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uvijek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sadrži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neku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vrijednost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vrlo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rijetko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mijenja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r-HR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Vanjski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ili strani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jedan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stupaca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čije se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vrijednosti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podudaraju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primarnim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ključem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iste ili druge tablice. Njega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uglavnom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stavljamo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kako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ponavljati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već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jednoj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to na način da se vrijednost primarnog ključa iz jedne tablice upisuje kao vrijednost stranog ključa druge tablice.</a:t>
            </a:r>
          </a:p>
          <a:p>
            <a:endParaRPr lang="hr-HR" smtClean="0"/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primjer u tablici razredi povezali smo razrednika sa šifrom iz tablice učitelji kako ne bismo morali ponavljati podatke o razredniku u tablici razredi, već ih možemo pronaći putem šifre. Šifre su primarni ključevi i označeni su zlatnim ključem. Dok su vanjski ključevi razrednik u tablici razredi i razred u tablici učenici, koje možemo prepoznati po tome što im romb ima crveni obrub 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968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Prilikom izrade dizajna baze podataka također je potrebno odrediti tipove podataka za svaki atribut kako bi znali koje vrijednosti ćemo upisivat za određeni atribut. Postoji nekoliko vrsta tipova podataka, a to su: znakovni, brojčani, logički, datumski i binarni. Svaki od njih ima nekoliko tipova podataka, koje možete vidjeti na Slici 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6220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Šifra ima brojčani tip podatka int, koji se koristi za cijele brojeve. Ime, prezime, predmet i naziv imaju znakovni tip podatka do najviše 30 znakova. Razrednik u tablici učitelji ima logički tip podatka boolean u koji će se upisat 1 u slučaju da je neki učitelj razrednik, a 0 ako nije razrednik. Razrednik u tablici razredi i razred imaju brojčani tip podatka int jer su oni strani ključevi i njihova vrijednost se podudara sa šifrom.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2370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 tipove podataka potrebno je odrediti i da li je neki podatak obavezno unijeti. To se radi pomoću not null i null vrijednosti. Null vrijednost označava da neki podatak ne mora biti unesen, to jest dozvoljeno je ne poznavanje njegove vrijednosti. Dok not null označava da je obavezan unos određenog podatka.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slici se može vidjeti da kolone u tablicama kojima je dodijeljena not null vrijednost imaju ispunjeni romb zeleno, odnosno crveno ukoliko se radi o vanjskom ključu. 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336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Normalizacije je postupak prevođenja baze podataka iz niže u višu normalnu formu s ciljem smanjenja redundantnosti, to jest ponavljanja podataka. Osim toga, cilj normalizacije je i poboljšati integritet podataka i stabilnost dizajna te identificirati nepotrebne tablice, kolone i slično.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566BA-EE11-47E2-8E84-0989E25D2AD3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235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3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8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47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8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95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31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7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7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2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2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8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6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79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0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14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7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smtClean="0"/>
              <a:t>Dizajn baze podataka, ERA dijagram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b="1"/>
              <a:t>Normalizacija</a:t>
            </a:r>
            <a:br>
              <a:rPr lang="hr-HR" b="1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0"/>
            <a:ext cx="8596668" cy="4379963"/>
          </a:xfrm>
        </p:spPr>
        <p:txBody>
          <a:bodyPr>
            <a:normAutofit/>
          </a:bodyPr>
          <a:lstStyle/>
          <a:p>
            <a:r>
              <a:rPr lang="hr-HR" sz="2000" smtClean="0"/>
              <a:t>prevođenje baze podata iz niže u višu formu </a:t>
            </a:r>
          </a:p>
          <a:p>
            <a:endParaRPr lang="hr-HR" sz="2000"/>
          </a:p>
          <a:p>
            <a:r>
              <a:rPr lang="hr-HR" sz="2000" smtClean="0"/>
              <a:t>smanjivanje ponavljanja</a:t>
            </a:r>
          </a:p>
          <a:p>
            <a:endParaRPr lang="hr-HR" sz="2000"/>
          </a:p>
          <a:p>
            <a:r>
              <a:rPr lang="hr-HR" sz="2000" smtClean="0"/>
              <a:t>poboljšanje integriteta i stabilnosti</a:t>
            </a:r>
          </a:p>
          <a:p>
            <a:endParaRPr lang="hr-HR" sz="2000"/>
          </a:p>
          <a:p>
            <a:r>
              <a:rPr lang="hr-HR" sz="2000" smtClean="0"/>
              <a:t>identifikacija nepotrebnih tablica i sl. </a:t>
            </a:r>
          </a:p>
          <a:p>
            <a:endParaRPr lang="hr-HR" sz="2000"/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0155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b="1"/>
              <a:t>Normalizacija</a:t>
            </a:r>
            <a:br>
              <a:rPr lang="hr-HR" b="1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0"/>
            <a:ext cx="8596668" cy="4379963"/>
          </a:xfrm>
        </p:spPr>
        <p:txBody>
          <a:bodyPr>
            <a:noAutofit/>
          </a:bodyPr>
          <a:lstStyle/>
          <a:p>
            <a:r>
              <a:rPr lang="hr-HR" sz="2000" smtClean="0"/>
              <a:t>normalne forme: </a:t>
            </a:r>
          </a:p>
          <a:p>
            <a:endParaRPr lang="hr-HR" sz="2000"/>
          </a:p>
          <a:p>
            <a:pPr lvl="1"/>
            <a:r>
              <a:rPr lang="hr-HR" sz="1800" smtClean="0"/>
              <a:t>1NF – ne postoje dva ista atributa i istovrsna podatka u jednom polju zapisa</a:t>
            </a:r>
          </a:p>
          <a:p>
            <a:pPr lvl="1"/>
            <a:endParaRPr lang="hr-HR" sz="1800"/>
          </a:p>
          <a:p>
            <a:pPr lvl="1"/>
            <a:r>
              <a:rPr lang="hr-HR" sz="1800" smtClean="0"/>
              <a:t>2NF – jedan atribut opisuje jedan element</a:t>
            </a:r>
          </a:p>
          <a:p>
            <a:pPr lvl="1"/>
            <a:endParaRPr lang="hr-HR" sz="1800"/>
          </a:p>
          <a:p>
            <a:pPr lvl="1"/>
            <a:r>
              <a:rPr lang="hr-HR" sz="1800" smtClean="0"/>
              <a:t>3NF – izbacivanje svih atributa koji ne ovise neposredno o primarnom ključu</a:t>
            </a:r>
          </a:p>
          <a:p>
            <a:pPr marL="457200" lvl="1" indent="0">
              <a:buNone/>
            </a:pPr>
            <a:r>
              <a:rPr lang="hr-HR" sz="1800" smtClean="0"/>
              <a:t>           - ne postoje atributi koji nisu neophodni</a:t>
            </a:r>
          </a:p>
          <a:p>
            <a:pPr lvl="1"/>
            <a:endParaRPr lang="hr-HR" sz="1800" smtClean="0"/>
          </a:p>
          <a:p>
            <a:pPr marL="457200" lvl="1" indent="0">
              <a:buNone/>
            </a:pPr>
            <a:endParaRPr lang="hr-HR" sz="1800"/>
          </a:p>
          <a:p>
            <a:pPr marL="457200" lvl="1" indent="0">
              <a:buNone/>
            </a:pPr>
            <a:endParaRPr lang="hr-HR" sz="2000" smtClean="0"/>
          </a:p>
        </p:txBody>
      </p:sp>
    </p:spTree>
    <p:extLst>
      <p:ext uri="{BB962C8B-B14F-4D97-AF65-F5344CB8AC3E}">
        <p14:creationId xmlns:p14="http://schemas.microsoft.com/office/powerpoint/2010/main" val="25155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mtClean="0"/>
              <a:t>Hvala na pažnji !</a:t>
            </a:r>
            <a:endParaRPr lang="hr-HR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Uvod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0"/>
            <a:ext cx="8596668" cy="4379963"/>
          </a:xfrm>
        </p:spPr>
        <p:txBody>
          <a:bodyPr>
            <a:normAutofit/>
          </a:bodyPr>
          <a:lstStyle/>
          <a:p>
            <a:r>
              <a:rPr lang="hr-HR" sz="2000" smtClean="0"/>
              <a:t>baza podataka – strukturirani podatci pohranjeni na računalu</a:t>
            </a:r>
          </a:p>
          <a:p>
            <a:endParaRPr lang="hr-HR" sz="2000"/>
          </a:p>
          <a:p>
            <a:r>
              <a:rPr lang="hr-HR" sz="2000" smtClean="0"/>
              <a:t>više vrsta modela</a:t>
            </a:r>
            <a:r>
              <a:rPr lang="hr-HR" sz="2000"/>
              <a:t> </a:t>
            </a:r>
            <a:r>
              <a:rPr lang="hr-HR" sz="2000" smtClean="0">
                <a:sym typeface="Wingdings" panose="05000000000000000000" pitchFamily="2" charset="2"/>
              </a:rPr>
              <a:t> najzastupljeniji - relacijski</a:t>
            </a:r>
            <a:endParaRPr lang="hr-HR" sz="2000" smtClean="0"/>
          </a:p>
          <a:p>
            <a:endParaRPr lang="hr-HR" sz="2000" smtClean="0"/>
          </a:p>
          <a:p>
            <a:r>
              <a:rPr lang="hr-HR" sz="2000" smtClean="0"/>
              <a:t>dizajn baze podataka – osmišljavanje i izrada modela</a:t>
            </a:r>
          </a:p>
          <a:p>
            <a:endParaRPr lang="hr-HR" sz="2000" smtClean="0"/>
          </a:p>
          <a:p>
            <a:r>
              <a:rPr lang="hr-HR" sz="2000" smtClean="0"/>
              <a:t>kvalitetan dizajn:</a:t>
            </a:r>
          </a:p>
          <a:p>
            <a:pPr lvl="1"/>
            <a:r>
              <a:rPr lang="hr-HR" sz="1800" smtClean="0"/>
              <a:t>učinkovitost</a:t>
            </a:r>
          </a:p>
          <a:p>
            <a:pPr lvl="1"/>
            <a:r>
              <a:rPr lang="hr-HR" sz="1800" smtClean="0"/>
              <a:t>smanjeno ponavljanje</a:t>
            </a:r>
          </a:p>
          <a:p>
            <a:pPr lvl="1"/>
            <a:r>
              <a:rPr lang="hr-HR" sz="1800" smtClean="0"/>
              <a:t>brzo i lako izvršavanje upita</a:t>
            </a:r>
            <a:endParaRPr lang="hr-HR" sz="1800"/>
          </a:p>
          <a:p>
            <a:pPr marL="0" indent="0">
              <a:buNone/>
            </a:pPr>
            <a:endParaRPr lang="hr-HR" sz="2000" smtClean="0"/>
          </a:p>
        </p:txBody>
      </p:sp>
    </p:spTree>
    <p:extLst>
      <p:ext uri="{BB962C8B-B14F-4D97-AF65-F5344CB8AC3E}">
        <p14:creationId xmlns:p14="http://schemas.microsoft.com/office/powerpoint/2010/main" val="40596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3" b="7544"/>
          <a:stretch/>
        </p:blipFill>
        <p:spPr bwMode="auto">
          <a:xfrm>
            <a:off x="5105210" y="2354249"/>
            <a:ext cx="4732212" cy="21523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Relacijska baza podataka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mtClean="0"/>
              <a:t>organizira podatke u tablice </a:t>
            </a:r>
            <a:r>
              <a:rPr lang="hr-HR" smtClean="0">
                <a:sym typeface="Wingdings" panose="05000000000000000000" pitchFamily="2" charset="2"/>
              </a:rPr>
              <a:t> relacije</a:t>
            </a:r>
          </a:p>
          <a:p>
            <a:endParaRPr lang="hr-HR">
              <a:sym typeface="Wingdings" panose="05000000000000000000" pitchFamily="2" charset="2"/>
            </a:endParaRPr>
          </a:p>
          <a:p>
            <a:r>
              <a:rPr lang="hr-HR" smtClean="0">
                <a:sym typeface="Wingdings" panose="05000000000000000000" pitchFamily="2" charset="2"/>
              </a:rPr>
              <a:t>relacija = entitet + atribut</a:t>
            </a:r>
          </a:p>
          <a:p>
            <a:endParaRPr lang="hr-HR">
              <a:sym typeface="Wingdings" panose="05000000000000000000" pitchFamily="2" charset="2"/>
            </a:endParaRPr>
          </a:p>
          <a:p>
            <a:r>
              <a:rPr lang="hr-HR" smtClean="0">
                <a:sym typeface="Wingdings" panose="05000000000000000000" pitchFamily="2" charset="2"/>
              </a:rPr>
              <a:t>važno – točno znati svrhu baze i razlog izrade</a:t>
            </a:r>
          </a:p>
          <a:p>
            <a:endParaRPr lang="hr-HR">
              <a:sym typeface="Wingdings" panose="05000000000000000000" pitchFamily="2" charset="2"/>
            </a:endParaRPr>
          </a:p>
          <a:p>
            <a:endParaRPr lang="hr-HR" smtClean="0"/>
          </a:p>
          <a:p>
            <a:endParaRPr lang="hr-HR"/>
          </a:p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45002" y="450658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Entiteti i atributi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88480" y="4790014"/>
            <a:ext cx="5828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35702" y="4790014"/>
            <a:ext cx="563418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384012" y="2549201"/>
            <a:ext cx="993928" cy="361639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6974352" y="2549200"/>
            <a:ext cx="993928" cy="361639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8505972" y="2549199"/>
            <a:ext cx="993928" cy="361639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ectangle 17"/>
          <p:cNvSpPr/>
          <p:nvPr/>
        </p:nvSpPr>
        <p:spPr>
          <a:xfrm>
            <a:off x="5348038" y="3068775"/>
            <a:ext cx="993928" cy="1183185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6923483" y="3068775"/>
            <a:ext cx="993928" cy="1183185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Rectangle 19"/>
          <p:cNvSpPr/>
          <p:nvPr/>
        </p:nvSpPr>
        <p:spPr>
          <a:xfrm>
            <a:off x="8433792" y="3068775"/>
            <a:ext cx="993928" cy="1183185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759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Relacijska baza podataka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0"/>
            <a:ext cx="8596668" cy="4379963"/>
          </a:xfrm>
        </p:spPr>
        <p:txBody>
          <a:bodyPr/>
          <a:lstStyle/>
          <a:p>
            <a:r>
              <a:rPr lang="hr-HR" smtClean="0"/>
              <a:t>više povezanih / ne povezanih tablica</a:t>
            </a:r>
          </a:p>
          <a:p>
            <a:endParaRPr lang="hr-HR"/>
          </a:p>
          <a:p>
            <a:r>
              <a:rPr lang="hr-HR" smtClean="0"/>
              <a:t>tri vrste veza: </a:t>
            </a:r>
          </a:p>
          <a:p>
            <a:pPr lvl="1"/>
            <a:r>
              <a:rPr lang="hr-HR" smtClean="0"/>
              <a:t>jedan : jedan (1:1)</a:t>
            </a:r>
          </a:p>
          <a:p>
            <a:pPr lvl="1"/>
            <a:r>
              <a:rPr lang="hr-HR" smtClean="0"/>
              <a:t>jedan : više (1:N)</a:t>
            </a:r>
          </a:p>
          <a:p>
            <a:pPr lvl="1"/>
            <a:r>
              <a:rPr lang="hr-HR" smtClean="0"/>
              <a:t>više : više (M:N)</a:t>
            </a:r>
          </a:p>
          <a:p>
            <a:pPr lvl="1"/>
            <a:endParaRPr lang="hr-HR"/>
          </a:p>
          <a:p>
            <a:r>
              <a:rPr lang="hr-HR" smtClean="0"/>
              <a:t>veza M:N </a:t>
            </a:r>
            <a:r>
              <a:rPr lang="hr-HR" smtClean="0">
                <a:sym typeface="Wingdings" panose="05000000000000000000" pitchFamily="2" charset="2"/>
              </a:rPr>
              <a:t> nova tablica  1:N</a:t>
            </a:r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07" y="2131166"/>
            <a:ext cx="3971925" cy="34404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17769" y="549093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Primjeri veza i oznaka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ERA dijagram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000" smtClean="0"/>
              <a:t>ERA dijagram = Entity Relationship Attribute Diagram </a:t>
            </a:r>
          </a:p>
          <a:p>
            <a:endParaRPr lang="hr-HR" sz="2000"/>
          </a:p>
          <a:p>
            <a:r>
              <a:rPr lang="hr-HR" sz="2000" smtClean="0"/>
              <a:t>shematski prikaz baze podataka</a:t>
            </a:r>
          </a:p>
          <a:p>
            <a:endParaRPr lang="hr-HR" sz="2000"/>
          </a:p>
          <a:p>
            <a:r>
              <a:rPr lang="hr-HR" sz="2000" smtClean="0"/>
              <a:t>entiteti – pravokutnici </a:t>
            </a:r>
            <a:r>
              <a:rPr lang="hr-HR" sz="2000" smtClean="0">
                <a:sym typeface="Wingdings" panose="05000000000000000000" pitchFamily="2" charset="2"/>
              </a:rPr>
              <a:t></a:t>
            </a:r>
            <a:r>
              <a:rPr lang="hr-HR" sz="2000" smtClean="0"/>
              <a:t> unutra -  atributi</a:t>
            </a:r>
            <a:endParaRPr lang="hr-HR" sz="2000"/>
          </a:p>
          <a:p>
            <a:r>
              <a:rPr lang="hr-HR" sz="2000" smtClean="0"/>
              <a:t>nakon određivanja entiteta i atributa </a:t>
            </a:r>
            <a:r>
              <a:rPr lang="hr-HR" sz="2000" smtClean="0">
                <a:sym typeface="Wingdings" panose="05000000000000000000" pitchFamily="2" charset="2"/>
              </a:rPr>
              <a:t> primarni i vanjski ključevi</a:t>
            </a:r>
            <a:endParaRPr lang="en-GB" sz="2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69" y="2803035"/>
            <a:ext cx="5494212" cy="23656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93975" y="5297266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ERA dijagram baze škola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0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Dodjeljivanje ključeva</a:t>
            </a:r>
            <a:br>
              <a:rPr lang="hr-HR" b="1"/>
            </a:b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smtClean="0"/>
              <a:t>primarni ključ – jedinstveno određuju svaki red u tablici</a:t>
            </a:r>
          </a:p>
          <a:p>
            <a:endParaRPr lang="hr-HR" sz="2000" smtClean="0"/>
          </a:p>
          <a:p>
            <a:r>
              <a:rPr lang="hr-HR" sz="2000" smtClean="0"/>
              <a:t>vanjski ključ – stupac tablice koji se podudara s primarnim ključem</a:t>
            </a:r>
          </a:p>
          <a:p>
            <a:endParaRPr lang="hr-HR" sz="2000"/>
          </a:p>
          <a:p>
            <a:endParaRPr lang="hr-HR" sz="2000"/>
          </a:p>
          <a:p>
            <a:endParaRPr lang="hr-HR" sz="2000"/>
          </a:p>
        </p:txBody>
      </p:sp>
      <p:pic>
        <p:nvPicPr>
          <p:cNvPr id="10" name="Content Placeholder 9"/>
          <p:cNvPicPr>
            <a:picLocks noGr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3547428"/>
            <a:ext cx="5647690" cy="22637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35110" y="5730507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Dodijeljeni primarni i vanjski ključevi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62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r-HR" b="1"/>
              <a:t>Tipovi podataka i not null/null vrijednosti</a:t>
            </a:r>
            <a:br>
              <a:rPr lang="hr-HR" b="1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0"/>
            <a:ext cx="8596668" cy="4379963"/>
          </a:xfrm>
        </p:spPr>
        <p:txBody>
          <a:bodyPr/>
          <a:lstStyle/>
          <a:p>
            <a:r>
              <a:rPr lang="hr-HR" smtClean="0"/>
              <a:t>dizajn baze podataka – odrediti tip podataka za svaki atribut</a:t>
            </a:r>
          </a:p>
          <a:p>
            <a:endParaRPr lang="hr-HR"/>
          </a:p>
          <a:p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546" y="2241232"/>
            <a:ext cx="7274243" cy="34585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5110" y="5730507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Tipovi podataka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r-HR" b="1"/>
              <a:t>Tipovi podataka i not null/null vrijednosti</a:t>
            </a:r>
            <a:br>
              <a:rPr lang="hr-HR" b="1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8" y="1874760"/>
            <a:ext cx="8596668" cy="321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69512" y="525798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Dodijeljeni tipovi podataka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100" y="6001960"/>
            <a:ext cx="3148484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r-HR" b="1"/>
              <a:t>Tipovi podataka i not null/null vrijednosti</a:t>
            </a:r>
            <a:br>
              <a:rPr lang="hr-HR" b="1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86" y="6041360"/>
            <a:ext cx="1019175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0"/>
            <a:ext cx="8596668" cy="4379963"/>
          </a:xfrm>
        </p:spPr>
        <p:txBody>
          <a:bodyPr>
            <a:normAutofit/>
          </a:bodyPr>
          <a:lstStyle/>
          <a:p>
            <a:r>
              <a:rPr lang="hr-HR" sz="2000" smtClean="0"/>
              <a:t>osim tipa podatka – odrediti je li podatak obavezno unijeti</a:t>
            </a:r>
          </a:p>
          <a:p>
            <a:endParaRPr lang="hr-HR" sz="2000"/>
          </a:p>
          <a:p>
            <a:r>
              <a:rPr lang="hr-HR" sz="2000" smtClean="0"/>
              <a:t>not null – podatak ne mora biti unesen</a:t>
            </a:r>
          </a:p>
          <a:p>
            <a:endParaRPr lang="hr-HR" sz="2000"/>
          </a:p>
          <a:p>
            <a:r>
              <a:rPr lang="hr-HR" sz="2000" smtClean="0"/>
              <a:t>null – obavezan unos podatka</a:t>
            </a:r>
            <a:endParaRPr lang="en-GB" sz="200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275" y="3846365"/>
            <a:ext cx="5982640" cy="219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97551" y="5887472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Dodijeljeni tipovi podataka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0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1311</Words>
  <Application>Microsoft Office PowerPoint</Application>
  <PresentationFormat>Widescreen</PresentationFormat>
  <Paragraphs>119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Dizajn baze podataka, ERA dijagram</vt:lpstr>
      <vt:lpstr>Uvod</vt:lpstr>
      <vt:lpstr>Relacijska baza podataka </vt:lpstr>
      <vt:lpstr>Relacijska baza podataka</vt:lpstr>
      <vt:lpstr>ERA dijagram</vt:lpstr>
      <vt:lpstr>Dodjeljivanje ključeva </vt:lpstr>
      <vt:lpstr>Tipovi podataka i not null/null vrijednosti </vt:lpstr>
      <vt:lpstr>Tipovi podataka i not null/null vrijednosti </vt:lpstr>
      <vt:lpstr>Tipovi podataka i not null/null vrijednosti </vt:lpstr>
      <vt:lpstr>Normalizacija </vt:lpstr>
      <vt:lpstr>Normalizacija </vt:lpstr>
      <vt:lpstr>Hvala na pažnji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znanstveni laboratorij</dc:title>
  <dc:creator>Pc</dc:creator>
  <cp:lastModifiedBy>M</cp:lastModifiedBy>
  <cp:revision>68</cp:revision>
  <dcterms:created xsi:type="dcterms:W3CDTF">2016-03-18T08:07:10Z</dcterms:created>
  <dcterms:modified xsi:type="dcterms:W3CDTF">2016-08-08T18:05:11Z</dcterms:modified>
</cp:coreProperties>
</file>